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4" r:id="rId1"/>
  </p:sldMasterIdLst>
  <p:notesMasterIdLst>
    <p:notesMasterId r:id="rId13"/>
  </p:notesMasterIdLst>
  <p:handoutMasterIdLst>
    <p:handoutMasterId r:id="rId14"/>
  </p:handoutMasterIdLst>
  <p:sldIdLst>
    <p:sldId id="272" r:id="rId2"/>
    <p:sldId id="273" r:id="rId3"/>
    <p:sldId id="274" r:id="rId4"/>
    <p:sldId id="275" r:id="rId5"/>
    <p:sldId id="276" r:id="rId6"/>
    <p:sldId id="277" r:id="rId7"/>
    <p:sldId id="278" r:id="rId8"/>
    <p:sldId id="279" r:id="rId9"/>
    <p:sldId id="283" r:id="rId10"/>
    <p:sldId id="282" r:id="rId11"/>
    <p:sldId id="280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574" autoAdjust="0"/>
    <p:restoredTop sz="94660" autoAdjust="0"/>
  </p:normalViewPr>
  <p:slideViewPr>
    <p:cSldViewPr snapToGrid="0">
      <p:cViewPr varScale="1">
        <p:scale>
          <a:sx n="83" d="100"/>
          <a:sy n="83" d="100"/>
        </p:scale>
        <p:origin x="797" y="67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7" d="100"/>
          <a:sy n="57" d="100"/>
        </p:scale>
        <p:origin x="198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030E3E-5D6A-4B5F-B79B-D42A43337D3A}" type="datetimeFigureOut">
              <a:rPr lang="en-US" smtClean="0"/>
              <a:t>4/19/2021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mtClean="0"/>
              <a:t>AIS/PT/CHN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00846D-A378-4E9D-987C-ED0FD0522F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107882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1EB3BD-8E3B-4140-8486-719942EDE056}" type="datetimeFigureOut">
              <a:rPr lang="en-US" smtClean="0"/>
              <a:t>4/19/2021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mtClean="0"/>
              <a:t>AIS/PT/CHN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52FE03-F5A1-4C9D-B603-0C3155292A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220108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643782"/>
            <a:ext cx="12191745" cy="6214217"/>
          </a:xfrm>
          <a:prstGeom prst="rect">
            <a:avLst/>
          </a:prstGeom>
          <a:blipFill dpi="0" rotWithShape="1">
            <a:blip r:embed="rId2">
              <a:alphaModFix amt="23000"/>
              <a:lum bright="70000" contrast="-7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NCSU / </a:t>
            </a:r>
            <a:r>
              <a:rPr lang="en-US" dirty="0" err="1" smtClean="0"/>
              <a:t>ISyE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E54EA-3A53-4FDE-85B5-2BC8D7B1DC99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8489" y="423080"/>
            <a:ext cx="1826460" cy="2174762"/>
          </a:xfrm>
          <a:prstGeom prst="rect">
            <a:avLst/>
          </a:prstGeom>
        </p:spPr>
      </p:pic>
      <p:pic>
        <p:nvPicPr>
          <p:cNvPr id="4098" name="Picture 2" descr="North Carolina State Improves Student Success with Learning ..."/>
          <p:cNvPicPr>
            <a:picLocks noChangeAspect="1" noChangeArrowheads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2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0557" y="2570544"/>
            <a:ext cx="4385478" cy="722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7463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AIS/PT/CHN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E54EA-3A53-4FDE-85B5-2BC8D7B1DC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3276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AIS/PT/CHN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E54EA-3A53-4FDE-85B5-2BC8D7B1DC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1786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Overview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643782"/>
            <a:ext cx="12191745" cy="6214217"/>
          </a:xfrm>
          <a:prstGeom prst="rect">
            <a:avLst/>
          </a:prstGeom>
          <a:blipFill dpi="0" rotWithShape="1">
            <a:blip r:embed="rId2">
              <a:alphaModFix amt="23000"/>
              <a:lum bright="70000" contrast="-7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42" name="Group 41"/>
          <p:cNvGrpSpPr/>
          <p:nvPr userDrawn="1"/>
        </p:nvGrpSpPr>
        <p:grpSpPr>
          <a:xfrm>
            <a:off x="6138307" y="515144"/>
            <a:ext cx="3802106" cy="85776"/>
            <a:chOff x="6258357" y="1796512"/>
            <a:chExt cx="3280673" cy="85828"/>
          </a:xfrm>
          <a:solidFill>
            <a:srgbClr val="C00000"/>
          </a:solidFill>
        </p:grpSpPr>
        <p:sp>
          <p:nvSpPr>
            <p:cNvPr id="43" name="Freeform 9"/>
            <p:cNvSpPr>
              <a:spLocks/>
            </p:cNvSpPr>
            <p:nvPr userDrawn="1"/>
          </p:nvSpPr>
          <p:spPr bwMode="auto">
            <a:xfrm>
              <a:off x="6258357" y="1796512"/>
              <a:ext cx="1334829" cy="85828"/>
            </a:xfrm>
            <a:custGeom>
              <a:avLst/>
              <a:gdLst>
                <a:gd name="T0" fmla="*/ 0 w 2114"/>
                <a:gd name="T1" fmla="*/ 0 h 67"/>
                <a:gd name="T2" fmla="*/ 0 w 2114"/>
                <a:gd name="T3" fmla="*/ 0 h 67"/>
                <a:gd name="T4" fmla="*/ 46 w 2114"/>
                <a:gd name="T5" fmla="*/ 33 h 67"/>
                <a:gd name="T6" fmla="*/ 0 w 2114"/>
                <a:gd name="T7" fmla="*/ 65 h 67"/>
                <a:gd name="T8" fmla="*/ 0 w 2114"/>
                <a:gd name="T9" fmla="*/ 67 h 67"/>
                <a:gd name="T10" fmla="*/ 2114 w 2114"/>
                <a:gd name="T11" fmla="*/ 67 h 67"/>
                <a:gd name="T12" fmla="*/ 2114 w 2114"/>
                <a:gd name="T13" fmla="*/ 0 h 67"/>
                <a:gd name="T14" fmla="*/ 0 w 2114"/>
                <a:gd name="T15" fmla="*/ 0 h 67"/>
                <a:gd name="connsiteX0" fmla="*/ 0 w 10000"/>
                <a:gd name="connsiteY0" fmla="*/ 0 h 10000"/>
                <a:gd name="connsiteX1" fmla="*/ 0 w 10000"/>
                <a:gd name="connsiteY1" fmla="*/ 0 h 10000"/>
                <a:gd name="connsiteX2" fmla="*/ 218 w 10000"/>
                <a:gd name="connsiteY2" fmla="*/ 4925 h 10000"/>
                <a:gd name="connsiteX3" fmla="*/ 0 w 10000"/>
                <a:gd name="connsiteY3" fmla="*/ 9701 h 10000"/>
                <a:gd name="connsiteX4" fmla="*/ 0 w 10000"/>
                <a:gd name="connsiteY4" fmla="*/ 10000 h 10000"/>
                <a:gd name="connsiteX5" fmla="*/ 10000 w 10000"/>
                <a:gd name="connsiteY5" fmla="*/ 10000 h 10000"/>
                <a:gd name="connsiteX6" fmla="*/ 4481 w 10000"/>
                <a:gd name="connsiteY6" fmla="*/ 0 h 10000"/>
                <a:gd name="connsiteX7" fmla="*/ 0 w 10000"/>
                <a:gd name="connsiteY7" fmla="*/ 0 h 10000"/>
                <a:gd name="connsiteX0" fmla="*/ 0 w 4481"/>
                <a:gd name="connsiteY0" fmla="*/ 0 h 10000"/>
                <a:gd name="connsiteX1" fmla="*/ 0 w 4481"/>
                <a:gd name="connsiteY1" fmla="*/ 0 h 10000"/>
                <a:gd name="connsiteX2" fmla="*/ 218 w 4481"/>
                <a:gd name="connsiteY2" fmla="*/ 4925 h 10000"/>
                <a:gd name="connsiteX3" fmla="*/ 0 w 4481"/>
                <a:gd name="connsiteY3" fmla="*/ 9701 h 10000"/>
                <a:gd name="connsiteX4" fmla="*/ 0 w 4481"/>
                <a:gd name="connsiteY4" fmla="*/ 10000 h 10000"/>
                <a:gd name="connsiteX5" fmla="*/ 4475 w 4481"/>
                <a:gd name="connsiteY5" fmla="*/ 10000 h 10000"/>
                <a:gd name="connsiteX6" fmla="*/ 4481 w 4481"/>
                <a:gd name="connsiteY6" fmla="*/ 0 h 10000"/>
                <a:gd name="connsiteX7" fmla="*/ 0 w 4481"/>
                <a:gd name="connsiteY7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81" h="10000">
                  <a:moveTo>
                    <a:pt x="0" y="0"/>
                  </a:moveTo>
                  <a:lnTo>
                    <a:pt x="0" y="0"/>
                  </a:lnTo>
                  <a:cubicBezTo>
                    <a:pt x="73" y="1642"/>
                    <a:pt x="145" y="3283"/>
                    <a:pt x="218" y="4925"/>
                  </a:cubicBezTo>
                  <a:cubicBezTo>
                    <a:pt x="145" y="6517"/>
                    <a:pt x="73" y="8109"/>
                    <a:pt x="0" y="9701"/>
                  </a:cubicBezTo>
                  <a:lnTo>
                    <a:pt x="0" y="10000"/>
                  </a:lnTo>
                  <a:lnTo>
                    <a:pt x="4475" y="10000"/>
                  </a:lnTo>
                  <a:cubicBezTo>
                    <a:pt x="4477" y="6667"/>
                    <a:pt x="4479" y="3333"/>
                    <a:pt x="4481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rgbClr val="C00000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13" dirty="0"/>
            </a:p>
          </p:txBody>
        </p:sp>
        <p:sp>
          <p:nvSpPr>
            <p:cNvPr id="44" name="Freeform 9"/>
            <p:cNvSpPr>
              <a:spLocks/>
            </p:cNvSpPr>
            <p:nvPr userDrawn="1"/>
          </p:nvSpPr>
          <p:spPr bwMode="auto">
            <a:xfrm flipH="1">
              <a:off x="8204201" y="1796512"/>
              <a:ext cx="1334829" cy="85828"/>
            </a:xfrm>
            <a:custGeom>
              <a:avLst/>
              <a:gdLst>
                <a:gd name="T0" fmla="*/ 0 w 2114"/>
                <a:gd name="T1" fmla="*/ 0 h 67"/>
                <a:gd name="T2" fmla="*/ 0 w 2114"/>
                <a:gd name="T3" fmla="*/ 0 h 67"/>
                <a:gd name="T4" fmla="*/ 46 w 2114"/>
                <a:gd name="T5" fmla="*/ 33 h 67"/>
                <a:gd name="T6" fmla="*/ 0 w 2114"/>
                <a:gd name="T7" fmla="*/ 65 h 67"/>
                <a:gd name="T8" fmla="*/ 0 w 2114"/>
                <a:gd name="T9" fmla="*/ 67 h 67"/>
                <a:gd name="T10" fmla="*/ 2114 w 2114"/>
                <a:gd name="T11" fmla="*/ 67 h 67"/>
                <a:gd name="T12" fmla="*/ 2114 w 2114"/>
                <a:gd name="T13" fmla="*/ 0 h 67"/>
                <a:gd name="T14" fmla="*/ 0 w 2114"/>
                <a:gd name="T15" fmla="*/ 0 h 67"/>
                <a:gd name="connsiteX0" fmla="*/ 0 w 10000"/>
                <a:gd name="connsiteY0" fmla="*/ 0 h 10000"/>
                <a:gd name="connsiteX1" fmla="*/ 0 w 10000"/>
                <a:gd name="connsiteY1" fmla="*/ 0 h 10000"/>
                <a:gd name="connsiteX2" fmla="*/ 218 w 10000"/>
                <a:gd name="connsiteY2" fmla="*/ 4925 h 10000"/>
                <a:gd name="connsiteX3" fmla="*/ 0 w 10000"/>
                <a:gd name="connsiteY3" fmla="*/ 9701 h 10000"/>
                <a:gd name="connsiteX4" fmla="*/ 0 w 10000"/>
                <a:gd name="connsiteY4" fmla="*/ 10000 h 10000"/>
                <a:gd name="connsiteX5" fmla="*/ 10000 w 10000"/>
                <a:gd name="connsiteY5" fmla="*/ 10000 h 10000"/>
                <a:gd name="connsiteX6" fmla="*/ 4481 w 10000"/>
                <a:gd name="connsiteY6" fmla="*/ 0 h 10000"/>
                <a:gd name="connsiteX7" fmla="*/ 0 w 10000"/>
                <a:gd name="connsiteY7" fmla="*/ 0 h 10000"/>
                <a:gd name="connsiteX0" fmla="*/ 0 w 4481"/>
                <a:gd name="connsiteY0" fmla="*/ 0 h 10000"/>
                <a:gd name="connsiteX1" fmla="*/ 0 w 4481"/>
                <a:gd name="connsiteY1" fmla="*/ 0 h 10000"/>
                <a:gd name="connsiteX2" fmla="*/ 218 w 4481"/>
                <a:gd name="connsiteY2" fmla="*/ 4925 h 10000"/>
                <a:gd name="connsiteX3" fmla="*/ 0 w 4481"/>
                <a:gd name="connsiteY3" fmla="*/ 9701 h 10000"/>
                <a:gd name="connsiteX4" fmla="*/ 0 w 4481"/>
                <a:gd name="connsiteY4" fmla="*/ 10000 h 10000"/>
                <a:gd name="connsiteX5" fmla="*/ 4475 w 4481"/>
                <a:gd name="connsiteY5" fmla="*/ 10000 h 10000"/>
                <a:gd name="connsiteX6" fmla="*/ 4481 w 4481"/>
                <a:gd name="connsiteY6" fmla="*/ 0 h 10000"/>
                <a:gd name="connsiteX7" fmla="*/ 0 w 4481"/>
                <a:gd name="connsiteY7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81" h="10000">
                  <a:moveTo>
                    <a:pt x="0" y="0"/>
                  </a:moveTo>
                  <a:lnTo>
                    <a:pt x="0" y="0"/>
                  </a:lnTo>
                  <a:cubicBezTo>
                    <a:pt x="73" y="1642"/>
                    <a:pt x="145" y="3283"/>
                    <a:pt x="218" y="4925"/>
                  </a:cubicBezTo>
                  <a:cubicBezTo>
                    <a:pt x="145" y="6517"/>
                    <a:pt x="73" y="8109"/>
                    <a:pt x="0" y="9701"/>
                  </a:cubicBezTo>
                  <a:lnTo>
                    <a:pt x="0" y="10000"/>
                  </a:lnTo>
                  <a:lnTo>
                    <a:pt x="4475" y="10000"/>
                  </a:lnTo>
                  <a:cubicBezTo>
                    <a:pt x="4477" y="6667"/>
                    <a:pt x="4479" y="3333"/>
                    <a:pt x="4481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rgbClr val="C00000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013"/>
            </a:p>
          </p:txBody>
        </p:sp>
        <p:sp>
          <p:nvSpPr>
            <p:cNvPr id="45" name="Rectangle 44"/>
            <p:cNvSpPr/>
            <p:nvPr userDrawn="1"/>
          </p:nvSpPr>
          <p:spPr>
            <a:xfrm>
              <a:off x="6982171" y="1796512"/>
              <a:ext cx="1409700" cy="85828"/>
            </a:xfrm>
            <a:prstGeom prst="rect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013" dirty="0"/>
            </a:p>
          </p:txBody>
        </p:sp>
      </p:grpSp>
      <p:sp>
        <p:nvSpPr>
          <p:cNvPr id="55" name="Slide Number Placeholder 5"/>
          <p:cNvSpPr txBox="1">
            <a:spLocks/>
          </p:cNvSpPr>
          <p:nvPr userDrawn="1"/>
        </p:nvSpPr>
        <p:spPr>
          <a:xfrm>
            <a:off x="10265438" y="6528453"/>
            <a:ext cx="1866241" cy="274324"/>
          </a:xfrm>
          <a:prstGeom prst="rect">
            <a:avLst/>
          </a:prstGeom>
        </p:spPr>
        <p:txBody>
          <a:bodyPr vert="horz" lIns="51435" tIns="25718" rIns="51435" bIns="25718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DIN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 sz="675" dirty="0"/>
          </a:p>
        </p:txBody>
      </p:sp>
      <p:sp>
        <p:nvSpPr>
          <p:cNvPr id="48" name="Rectangle 47"/>
          <p:cNvSpPr/>
          <p:nvPr userDrawn="1"/>
        </p:nvSpPr>
        <p:spPr>
          <a:xfrm>
            <a:off x="0" y="6764338"/>
            <a:ext cx="12192000" cy="9366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IN" sz="1013" dirty="0"/>
          </a:p>
        </p:txBody>
      </p:sp>
      <p:sp>
        <p:nvSpPr>
          <p:cNvPr id="54" name="Title 49"/>
          <p:cNvSpPr>
            <a:spLocks noGrp="1"/>
          </p:cNvSpPr>
          <p:nvPr>
            <p:ph type="title" hasCustomPrompt="1"/>
          </p:nvPr>
        </p:nvSpPr>
        <p:spPr>
          <a:xfrm>
            <a:off x="351832" y="327025"/>
            <a:ext cx="5434643" cy="461962"/>
          </a:xfrm>
        </p:spPr>
        <p:txBody>
          <a:bodyPr>
            <a:noAutofit/>
          </a:bodyPr>
          <a:lstStyle>
            <a:lvl1pPr algn="l" defTabSz="51433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b="1" kern="1200" dirty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14" name="Freeform 9"/>
          <p:cNvSpPr>
            <a:spLocks/>
          </p:cNvSpPr>
          <p:nvPr userDrawn="1"/>
        </p:nvSpPr>
        <p:spPr bwMode="auto">
          <a:xfrm>
            <a:off x="10856916" y="515092"/>
            <a:ext cx="1334829" cy="85828"/>
          </a:xfrm>
          <a:custGeom>
            <a:avLst/>
            <a:gdLst>
              <a:gd name="T0" fmla="*/ 0 w 2114"/>
              <a:gd name="T1" fmla="*/ 0 h 67"/>
              <a:gd name="T2" fmla="*/ 0 w 2114"/>
              <a:gd name="T3" fmla="*/ 0 h 67"/>
              <a:gd name="T4" fmla="*/ 46 w 2114"/>
              <a:gd name="T5" fmla="*/ 33 h 67"/>
              <a:gd name="T6" fmla="*/ 0 w 2114"/>
              <a:gd name="T7" fmla="*/ 65 h 67"/>
              <a:gd name="T8" fmla="*/ 0 w 2114"/>
              <a:gd name="T9" fmla="*/ 67 h 67"/>
              <a:gd name="T10" fmla="*/ 2114 w 2114"/>
              <a:gd name="T11" fmla="*/ 67 h 67"/>
              <a:gd name="T12" fmla="*/ 2114 w 2114"/>
              <a:gd name="T13" fmla="*/ 0 h 67"/>
              <a:gd name="T14" fmla="*/ 0 w 2114"/>
              <a:gd name="T15" fmla="*/ 0 h 67"/>
              <a:gd name="connsiteX0" fmla="*/ 0 w 10000"/>
              <a:gd name="connsiteY0" fmla="*/ 0 h 10000"/>
              <a:gd name="connsiteX1" fmla="*/ 0 w 10000"/>
              <a:gd name="connsiteY1" fmla="*/ 0 h 10000"/>
              <a:gd name="connsiteX2" fmla="*/ 218 w 10000"/>
              <a:gd name="connsiteY2" fmla="*/ 4925 h 10000"/>
              <a:gd name="connsiteX3" fmla="*/ 0 w 10000"/>
              <a:gd name="connsiteY3" fmla="*/ 9701 h 10000"/>
              <a:gd name="connsiteX4" fmla="*/ 0 w 10000"/>
              <a:gd name="connsiteY4" fmla="*/ 10000 h 10000"/>
              <a:gd name="connsiteX5" fmla="*/ 10000 w 10000"/>
              <a:gd name="connsiteY5" fmla="*/ 10000 h 10000"/>
              <a:gd name="connsiteX6" fmla="*/ 4481 w 10000"/>
              <a:gd name="connsiteY6" fmla="*/ 0 h 10000"/>
              <a:gd name="connsiteX7" fmla="*/ 0 w 10000"/>
              <a:gd name="connsiteY7" fmla="*/ 0 h 10000"/>
              <a:gd name="connsiteX0" fmla="*/ 0 w 4481"/>
              <a:gd name="connsiteY0" fmla="*/ 0 h 10000"/>
              <a:gd name="connsiteX1" fmla="*/ 0 w 4481"/>
              <a:gd name="connsiteY1" fmla="*/ 0 h 10000"/>
              <a:gd name="connsiteX2" fmla="*/ 218 w 4481"/>
              <a:gd name="connsiteY2" fmla="*/ 4925 h 10000"/>
              <a:gd name="connsiteX3" fmla="*/ 0 w 4481"/>
              <a:gd name="connsiteY3" fmla="*/ 9701 h 10000"/>
              <a:gd name="connsiteX4" fmla="*/ 0 w 4481"/>
              <a:gd name="connsiteY4" fmla="*/ 10000 h 10000"/>
              <a:gd name="connsiteX5" fmla="*/ 4475 w 4481"/>
              <a:gd name="connsiteY5" fmla="*/ 10000 h 10000"/>
              <a:gd name="connsiteX6" fmla="*/ 4481 w 4481"/>
              <a:gd name="connsiteY6" fmla="*/ 0 h 10000"/>
              <a:gd name="connsiteX7" fmla="*/ 0 w 4481"/>
              <a:gd name="connsiteY7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481" h="10000">
                <a:moveTo>
                  <a:pt x="0" y="0"/>
                </a:moveTo>
                <a:lnTo>
                  <a:pt x="0" y="0"/>
                </a:lnTo>
                <a:cubicBezTo>
                  <a:pt x="73" y="1642"/>
                  <a:pt x="145" y="3283"/>
                  <a:pt x="218" y="4925"/>
                </a:cubicBezTo>
                <a:cubicBezTo>
                  <a:pt x="145" y="6517"/>
                  <a:pt x="73" y="8109"/>
                  <a:pt x="0" y="9701"/>
                </a:cubicBezTo>
                <a:lnTo>
                  <a:pt x="0" y="10000"/>
                </a:lnTo>
                <a:lnTo>
                  <a:pt x="4475" y="10000"/>
                </a:lnTo>
                <a:cubicBezTo>
                  <a:pt x="4477" y="6667"/>
                  <a:pt x="4479" y="3333"/>
                  <a:pt x="4481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txBody>
          <a:bodyPr vert="horz" wrap="square" lIns="51435" tIns="25718" rIns="51435" bIns="25718" numCol="1" anchor="t" anchorCtr="0" compatLnSpc="1">
            <a:prstTxWarp prst="textNoShape">
              <a:avLst/>
            </a:prstTxWarp>
          </a:bodyPr>
          <a:lstStyle/>
          <a:p>
            <a:endParaRPr lang="en-IN" sz="1013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NCSU / </a:t>
            </a:r>
            <a:r>
              <a:rPr lang="en-US" dirty="0" err="1" smtClean="0"/>
              <a:t>ISyE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E54EA-3A53-4FDE-85B5-2BC8D7B1DC99}" type="slidenum">
              <a:rPr lang="en-US" smtClean="0"/>
              <a:t>‹#›</a:t>
            </a:fld>
            <a:endParaRPr lang="en-US"/>
          </a:p>
        </p:txBody>
      </p:sp>
      <p:pic>
        <p:nvPicPr>
          <p:cNvPr id="3074" name="Picture 2" descr="Nc State Logo Transparent Clipart (#1317291) - PinClipart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5768" y="184471"/>
            <a:ext cx="649540" cy="807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2912158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053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AIS/PT/CHN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E54EA-3A53-4FDE-85B5-2BC8D7B1DC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1382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AIS/PT/CHN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E54EA-3A53-4FDE-85B5-2BC8D7B1DC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9925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AIS/PT/CHN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E54EA-3A53-4FDE-85B5-2BC8D7B1DC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3045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AIS/PT/CHN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E54EA-3A53-4FDE-85B5-2BC8D7B1DC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3002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AIS/PT/CHN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E54EA-3A53-4FDE-85B5-2BC8D7B1DC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5080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AIS/PT/CHN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E54EA-3A53-4FDE-85B5-2BC8D7B1DC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4233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AIS/PT/CHN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E54EA-3A53-4FDE-85B5-2BC8D7B1DC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8191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AIS/PT/CHN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E54EA-3A53-4FDE-85B5-2BC8D7B1DC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9812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AIS/PT/CHN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3E54EA-3A53-4FDE-85B5-2BC8D7B1DC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0497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NCSU / ISyE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E54EA-3A53-4FDE-85B5-2BC8D7B1DC99}" type="slidenum">
              <a:rPr lang="en-US" smtClean="0"/>
              <a:t>1</a:t>
            </a:fld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973015" y="3851563"/>
            <a:ext cx="1024596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b="1" dirty="0" smtClean="0"/>
              <a:t>High Speed Ball Tracking For Analytics In </a:t>
            </a:r>
          </a:p>
          <a:p>
            <a:pPr algn="ctr"/>
            <a:r>
              <a:rPr lang="en-IN" sz="2800" b="1" dirty="0" smtClean="0"/>
              <a:t>Table Tennis Using Open-CV From Video Feed</a:t>
            </a:r>
          </a:p>
          <a:p>
            <a:pPr algn="ctr"/>
            <a:r>
              <a:rPr lang="en-IN" sz="2800" b="1" dirty="0" smtClean="0"/>
              <a:t>For Use In Sports Analytics</a:t>
            </a:r>
            <a:endParaRPr lang="en-IN" sz="2800" b="1" dirty="0"/>
          </a:p>
        </p:txBody>
      </p:sp>
    </p:spTree>
    <p:extLst>
      <p:ext uri="{BB962C8B-B14F-4D97-AF65-F5344CB8AC3E}">
        <p14:creationId xmlns:p14="http://schemas.microsoft.com/office/powerpoint/2010/main" val="2346202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 and Possibilities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NCSU / ISyE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E54EA-3A53-4FDE-85B5-2BC8D7B1DC99}" type="slidenum">
              <a:rPr lang="en-US" smtClean="0"/>
              <a:t>10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572655" y="1320800"/>
            <a:ext cx="11009745" cy="406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WTT IMPLEMENTATION VIDEO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897217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Similar work 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NCSU / ISyE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E54EA-3A53-4FDE-85B5-2BC8D7B1DC9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0666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Introduction to Sports Analytics</a:t>
            </a:r>
            <a:endParaRPr lang="en-IN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NCSU / ISyE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E54EA-3A53-4FDE-85B5-2BC8D7B1DC99}" type="slidenum">
              <a:rPr lang="en-US" smtClean="0"/>
              <a:t>2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51832" y="1108363"/>
            <a:ext cx="117385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smtClean="0"/>
              <a:t>The use of historic player and gameplay data for analysis and improvement of strategy in future games is known as Sports Analytics.</a:t>
            </a:r>
          </a:p>
        </p:txBody>
      </p:sp>
      <p:pic>
        <p:nvPicPr>
          <p:cNvPr id="6" name="Picture 5" descr="Moneyball (2011) - IMDb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831" y="1902940"/>
            <a:ext cx="3194557" cy="41024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5305" y="1902940"/>
            <a:ext cx="4761389" cy="262760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 descr="Why Sports Analytics Is More Than Just A Numbers Game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1116" y="3719813"/>
            <a:ext cx="5731510" cy="24828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8741460" y="2189019"/>
            <a:ext cx="2946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Use of object recognition to analyse bowling strategy to different batsmen </a:t>
            </a:r>
            <a:endParaRPr lang="en-IN" dirty="0"/>
          </a:p>
        </p:txBody>
      </p:sp>
      <p:sp>
        <p:nvSpPr>
          <p:cNvPr id="10" name="TextBox 9"/>
          <p:cNvSpPr txBox="1"/>
          <p:nvPr/>
        </p:nvSpPr>
        <p:spPr>
          <a:xfrm>
            <a:off x="3902030" y="4843282"/>
            <a:ext cx="23190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Use of probabilistic analysis to determine passing strategy in football.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81817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1832" y="382443"/>
            <a:ext cx="5434643" cy="461962"/>
          </a:xfrm>
        </p:spPr>
        <p:txBody>
          <a:bodyPr/>
          <a:lstStyle/>
          <a:p>
            <a:r>
              <a:rPr lang="en-GB" dirty="0" smtClean="0"/>
              <a:t>Objectives and Challenges</a:t>
            </a:r>
            <a:endParaRPr lang="en-IN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NCSU / ISyE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E54EA-3A53-4FDE-85B5-2BC8D7B1DC99}" type="slidenum">
              <a:rPr lang="en-US" smtClean="0"/>
              <a:t>3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51832" y="1006764"/>
            <a:ext cx="16709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/>
              <a:t>OBJECTIVES</a:t>
            </a:r>
            <a:endParaRPr lang="en-IN" b="1" dirty="0"/>
          </a:p>
        </p:txBody>
      </p:sp>
      <p:sp>
        <p:nvSpPr>
          <p:cNvPr id="6" name="TextBox 5"/>
          <p:cNvSpPr txBox="1"/>
          <p:nvPr/>
        </p:nvSpPr>
        <p:spPr>
          <a:xfrm>
            <a:off x="388778" y="1376096"/>
            <a:ext cx="612285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b="1" dirty="0" smtClean="0">
                <a:solidFill>
                  <a:srgbClr val="FF0000"/>
                </a:solidFill>
              </a:rPr>
              <a:t>Real-time</a:t>
            </a:r>
            <a:r>
              <a:rPr lang="en-GB" b="1" dirty="0" smtClean="0"/>
              <a:t> </a:t>
            </a:r>
            <a:r>
              <a:rPr lang="en-GB" dirty="0" smtClean="0"/>
              <a:t>processing </a:t>
            </a:r>
            <a:r>
              <a:rPr lang="en-GB" dirty="0"/>
              <a:t>of </a:t>
            </a:r>
            <a:r>
              <a:rPr lang="en-GB" dirty="0" smtClean="0"/>
              <a:t>high resolution </a:t>
            </a:r>
            <a:r>
              <a:rPr lang="en-GB" dirty="0"/>
              <a:t>table tennis </a:t>
            </a:r>
            <a:r>
              <a:rPr lang="en-GB" dirty="0" smtClean="0"/>
              <a:t>videos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 smtClean="0"/>
              <a:t>Processing of high resolution table tennis match </a:t>
            </a:r>
            <a:r>
              <a:rPr lang="en-GB" b="1" dirty="0" smtClean="0">
                <a:solidFill>
                  <a:srgbClr val="FF0000"/>
                </a:solidFill>
              </a:rPr>
              <a:t>recordings</a:t>
            </a:r>
            <a:endParaRPr lang="en-GB" b="1" dirty="0">
              <a:solidFill>
                <a:srgbClr val="FF0000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 smtClean="0"/>
              <a:t>Events </a:t>
            </a:r>
            <a:r>
              <a:rPr lang="en-GB" dirty="0"/>
              <a:t>spotting (ball bounces and net touches</a:t>
            </a:r>
            <a:r>
              <a:rPr lang="en-GB" dirty="0" smtClean="0"/>
              <a:t>).</a:t>
            </a:r>
            <a:endParaRPr lang="en-GB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 smtClean="0"/>
              <a:t>Ball detection.</a:t>
            </a:r>
            <a:endParaRPr lang="en-IN" dirty="0"/>
          </a:p>
        </p:txBody>
      </p:sp>
      <p:sp>
        <p:nvSpPr>
          <p:cNvPr id="8" name="TextBox 7"/>
          <p:cNvSpPr txBox="1"/>
          <p:nvPr/>
        </p:nvSpPr>
        <p:spPr>
          <a:xfrm>
            <a:off x="351832" y="3769475"/>
            <a:ext cx="16709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/>
              <a:t>CHALLENGES</a:t>
            </a:r>
            <a:endParaRPr lang="en-IN" b="1" dirty="0"/>
          </a:p>
        </p:txBody>
      </p:sp>
      <p:sp>
        <p:nvSpPr>
          <p:cNvPr id="9" name="TextBox 8"/>
          <p:cNvSpPr txBox="1"/>
          <p:nvPr/>
        </p:nvSpPr>
        <p:spPr>
          <a:xfrm>
            <a:off x="388778" y="4070333"/>
            <a:ext cx="10965022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The size of the ball in a full HD video is quite small (</a:t>
            </a:r>
            <a:r>
              <a:rPr lang="en-GB" b="1" dirty="0">
                <a:solidFill>
                  <a:srgbClr val="FF0000"/>
                </a:solidFill>
              </a:rPr>
              <a:t>about 15 pixels on average</a:t>
            </a:r>
            <a:r>
              <a:rPr lang="en-GB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The ball may be not the only small white object in the image because of the parts of player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clothing or background </a:t>
            </a:r>
            <a:r>
              <a:rPr lang="en-GB" dirty="0" smtClean="0"/>
              <a:t>elements.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The ball speed May be more than </a:t>
            </a:r>
            <a:r>
              <a:rPr lang="en-GB" b="1" dirty="0" smtClean="0">
                <a:solidFill>
                  <a:srgbClr val="FF0000"/>
                </a:solidFill>
              </a:rPr>
              <a:t> 20m/s (</a:t>
            </a:r>
            <a:r>
              <a:rPr lang="en-GB" b="1" dirty="0" err="1" smtClean="0">
                <a:solidFill>
                  <a:srgbClr val="FF0000"/>
                </a:solidFill>
              </a:rPr>
              <a:t>apprx</a:t>
            </a:r>
            <a:r>
              <a:rPr lang="en-GB" b="1" dirty="0" smtClean="0">
                <a:solidFill>
                  <a:srgbClr val="FF0000"/>
                </a:solidFill>
              </a:rPr>
              <a:t> 70 km/h)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V</a:t>
            </a:r>
            <a:r>
              <a:rPr lang="en-GB" dirty="0" smtClean="0"/>
              <a:t>ideo </a:t>
            </a:r>
            <a:r>
              <a:rPr lang="en-GB" dirty="0"/>
              <a:t>data with a high frame rate is required to detect the trajectory of the ball </a:t>
            </a:r>
            <a:r>
              <a:rPr lang="en-GB" dirty="0" smtClean="0"/>
              <a:t>and corresponding events.</a:t>
            </a:r>
            <a:endParaRPr lang="en-IN" dirty="0"/>
          </a:p>
        </p:txBody>
      </p:sp>
      <p:sp>
        <p:nvSpPr>
          <p:cNvPr id="11" name="Rectangle 10"/>
          <p:cNvSpPr/>
          <p:nvPr/>
        </p:nvSpPr>
        <p:spPr>
          <a:xfrm>
            <a:off x="7586715" y="3728959"/>
            <a:ext cx="35699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b="1" i="1" dirty="0">
                <a:solidFill>
                  <a:srgbClr val="000000"/>
                </a:solidFill>
                <a:latin typeface="Times New Roman" panose="02020603050405020304" pitchFamily="18" charset="0"/>
              </a:rPr>
              <a:t>Sample frame with the </a:t>
            </a:r>
            <a:r>
              <a:rPr lang="en-GB" sz="1400" b="1" i="1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Ball Tracking </a:t>
            </a:r>
            <a:r>
              <a:rPr lang="en-GB" sz="1400" b="1" i="1" dirty="0">
                <a:solidFill>
                  <a:srgbClr val="000000"/>
                </a:solidFill>
                <a:latin typeface="Times New Roman" panose="02020603050405020304" pitchFamily="18" charset="0"/>
              </a:rPr>
              <a:t>overlaid</a:t>
            </a:r>
            <a:endParaRPr lang="en-IN" sz="1400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485" t="3091" r="2515" b="4627"/>
          <a:stretch/>
        </p:blipFill>
        <p:spPr>
          <a:xfrm>
            <a:off x="6511636" y="1006764"/>
            <a:ext cx="5491942" cy="2705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404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Methodology – Step 1: Capturing Video</a:t>
            </a:r>
            <a:endParaRPr lang="en-IN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NCSU / ISyE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E54EA-3A53-4FDE-85B5-2BC8D7B1DC99}" type="slidenum">
              <a:rPr lang="en-US" smtClean="0"/>
              <a:t>4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51832" y="1088380"/>
            <a:ext cx="1143308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Since the Problem Deals with Video processing from both live feed as well as from recorded videos the following procedures were followed: 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 smtClean="0"/>
              <a:t>Standardized Height of camera placement. 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 smtClean="0"/>
              <a:t>Distance from table corners to be standardized. 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The only variable would be the type of camera used (Video Resolution, Frame rate, Color Space, Focal length) </a:t>
            </a:r>
          </a:p>
        </p:txBody>
      </p:sp>
      <p:grpSp>
        <p:nvGrpSpPr>
          <p:cNvPr id="51" name="Group 50"/>
          <p:cNvGrpSpPr/>
          <p:nvPr/>
        </p:nvGrpSpPr>
        <p:grpSpPr>
          <a:xfrm>
            <a:off x="1013624" y="2915407"/>
            <a:ext cx="3341601" cy="2892670"/>
            <a:chOff x="1055077" y="3270738"/>
            <a:chExt cx="3341601" cy="2892670"/>
          </a:xfrm>
        </p:grpSpPr>
        <p:sp>
          <p:nvSpPr>
            <p:cNvPr id="50" name="Rectangle 49"/>
            <p:cNvSpPr/>
            <p:nvPr/>
          </p:nvSpPr>
          <p:spPr>
            <a:xfrm>
              <a:off x="1055077" y="3270738"/>
              <a:ext cx="3341601" cy="289267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9" name="Group 48"/>
            <p:cNvGrpSpPr/>
            <p:nvPr/>
          </p:nvGrpSpPr>
          <p:grpSpPr>
            <a:xfrm>
              <a:off x="1148870" y="3478821"/>
              <a:ext cx="3247808" cy="2558562"/>
              <a:chOff x="797204" y="3710353"/>
              <a:chExt cx="3247808" cy="2558562"/>
            </a:xfrm>
          </p:grpSpPr>
          <p:sp>
            <p:nvSpPr>
              <p:cNvPr id="6" name="Rectangle 5"/>
              <p:cNvSpPr/>
              <p:nvPr/>
            </p:nvSpPr>
            <p:spPr>
              <a:xfrm>
                <a:off x="797204" y="4065045"/>
                <a:ext cx="1195754" cy="1820008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10" name="Group 9"/>
              <p:cNvGrpSpPr/>
              <p:nvPr/>
            </p:nvGrpSpPr>
            <p:grpSpPr>
              <a:xfrm>
                <a:off x="3377779" y="4809392"/>
                <a:ext cx="432221" cy="360484"/>
                <a:chOff x="3357263" y="4787411"/>
                <a:chExt cx="432221" cy="360484"/>
              </a:xfrm>
            </p:grpSpPr>
            <p:sp>
              <p:nvSpPr>
                <p:cNvPr id="9" name="Isosceles Triangle 8"/>
                <p:cNvSpPr/>
                <p:nvPr/>
              </p:nvSpPr>
              <p:spPr>
                <a:xfrm rot="5400000">
                  <a:off x="3347896" y="4796778"/>
                  <a:ext cx="360484" cy="341749"/>
                </a:xfrm>
                <a:prstGeom prst="triangle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" name="Rectangle 7"/>
                <p:cNvSpPr/>
                <p:nvPr/>
              </p:nvSpPr>
              <p:spPr>
                <a:xfrm flipH="1">
                  <a:off x="3553367" y="4809391"/>
                  <a:ext cx="236117" cy="316523"/>
                </a:xfrm>
                <a:prstGeom prst="rect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cxnSp>
            <p:nvCxnSpPr>
              <p:cNvPr id="12" name="Straight Arrow Connector 11"/>
              <p:cNvCxnSpPr>
                <a:endCxn id="9" idx="3"/>
              </p:cNvCxnSpPr>
              <p:nvPr/>
            </p:nvCxnSpPr>
            <p:spPr>
              <a:xfrm>
                <a:off x="2004648" y="4989633"/>
                <a:ext cx="1373132" cy="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/>
              <p:cNvCxnSpPr/>
              <p:nvPr/>
            </p:nvCxnSpPr>
            <p:spPr>
              <a:xfrm>
                <a:off x="3354397" y="4068325"/>
                <a:ext cx="0" cy="92130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/>
              <p:nvPr/>
            </p:nvCxnSpPr>
            <p:spPr>
              <a:xfrm>
                <a:off x="2004648" y="4079630"/>
                <a:ext cx="1373131" cy="0"/>
              </a:xfrm>
              <a:prstGeom prst="line">
                <a:avLst/>
              </a:prstGeom>
              <a:ln w="9525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TextBox 17"/>
              <p:cNvSpPr txBox="1"/>
              <p:nvPr/>
            </p:nvSpPr>
            <p:spPr>
              <a:xfrm>
                <a:off x="2326369" y="4781895"/>
                <a:ext cx="729687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b="1" dirty="0" smtClean="0"/>
                  <a:t>2650 mm</a:t>
                </a:r>
                <a:endParaRPr lang="en-US" sz="1100" b="1" dirty="0"/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3308913" y="4405986"/>
                <a:ext cx="736099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b="1" dirty="0" smtClean="0"/>
                  <a:t>1370 mm</a:t>
                </a:r>
                <a:endParaRPr lang="en-US" sz="1100" b="1" dirty="0"/>
              </a:p>
            </p:txBody>
          </p:sp>
          <p:sp>
            <p:nvSpPr>
              <p:cNvPr id="20" name="Oval 19"/>
              <p:cNvSpPr/>
              <p:nvPr/>
            </p:nvSpPr>
            <p:spPr>
              <a:xfrm>
                <a:off x="1547446" y="6049108"/>
                <a:ext cx="228600" cy="219807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Oval 20"/>
              <p:cNvSpPr/>
              <p:nvPr/>
            </p:nvSpPr>
            <p:spPr>
              <a:xfrm>
                <a:off x="952500" y="3710353"/>
                <a:ext cx="228600" cy="219807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3" name="Straight Connector 22"/>
              <p:cNvCxnSpPr>
                <a:stCxn id="6" idx="0"/>
                <a:endCxn id="6" idx="2"/>
              </p:cNvCxnSpPr>
              <p:nvPr/>
            </p:nvCxnSpPr>
            <p:spPr>
              <a:xfrm>
                <a:off x="1395081" y="4065045"/>
                <a:ext cx="0" cy="1820008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>
                <a:stCxn id="6" idx="1"/>
                <a:endCxn id="6" idx="3"/>
              </p:cNvCxnSpPr>
              <p:nvPr/>
            </p:nvCxnSpPr>
            <p:spPr>
              <a:xfrm>
                <a:off x="797204" y="4975049"/>
                <a:ext cx="1195754" cy="0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3" name="Group 52"/>
          <p:cNvGrpSpPr/>
          <p:nvPr/>
        </p:nvGrpSpPr>
        <p:grpSpPr>
          <a:xfrm>
            <a:off x="6053722" y="2915407"/>
            <a:ext cx="4661459" cy="2892670"/>
            <a:chOff x="5265056" y="3180962"/>
            <a:chExt cx="4661459" cy="2892670"/>
          </a:xfrm>
        </p:grpSpPr>
        <p:sp>
          <p:nvSpPr>
            <p:cNvPr id="52" name="Rectangle 51"/>
            <p:cNvSpPr/>
            <p:nvPr/>
          </p:nvSpPr>
          <p:spPr>
            <a:xfrm>
              <a:off x="5265056" y="3180962"/>
              <a:ext cx="4661459" cy="289267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8" name="Group 47"/>
            <p:cNvGrpSpPr/>
            <p:nvPr/>
          </p:nvGrpSpPr>
          <p:grpSpPr>
            <a:xfrm>
              <a:off x="5589043" y="3710353"/>
              <a:ext cx="4249054" cy="2135138"/>
              <a:chOff x="6512235" y="3750652"/>
              <a:chExt cx="4249054" cy="2135138"/>
            </a:xfrm>
          </p:grpSpPr>
          <p:sp>
            <p:nvSpPr>
              <p:cNvPr id="42" name="Rectangle 41"/>
              <p:cNvSpPr/>
              <p:nvPr/>
            </p:nvSpPr>
            <p:spPr>
              <a:xfrm rot="5697958">
                <a:off x="8474803" y="4933749"/>
                <a:ext cx="1858363" cy="45719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3" name="Rectangle 42"/>
              <p:cNvSpPr/>
              <p:nvPr/>
            </p:nvSpPr>
            <p:spPr>
              <a:xfrm rot="4988450">
                <a:off x="8697078" y="4918047"/>
                <a:ext cx="1858363" cy="45719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6512236" y="5019082"/>
                <a:ext cx="1195754" cy="45719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29" name="Group 28"/>
              <p:cNvGrpSpPr/>
              <p:nvPr/>
            </p:nvGrpSpPr>
            <p:grpSpPr>
              <a:xfrm rot="20765656">
                <a:off x="9148464" y="3750652"/>
                <a:ext cx="432221" cy="360484"/>
                <a:chOff x="3357263" y="4787411"/>
                <a:chExt cx="432221" cy="360484"/>
              </a:xfrm>
            </p:grpSpPr>
            <p:sp>
              <p:nvSpPr>
                <p:cNvPr id="30" name="Isosceles Triangle 29"/>
                <p:cNvSpPr/>
                <p:nvPr/>
              </p:nvSpPr>
              <p:spPr>
                <a:xfrm rot="5400000">
                  <a:off x="3347896" y="4796778"/>
                  <a:ext cx="360484" cy="341749"/>
                </a:xfrm>
                <a:prstGeom prst="triangle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" name="Rectangle 30"/>
                <p:cNvSpPr/>
                <p:nvPr/>
              </p:nvSpPr>
              <p:spPr>
                <a:xfrm flipH="1">
                  <a:off x="3553367" y="4809391"/>
                  <a:ext cx="236117" cy="316523"/>
                </a:xfrm>
                <a:prstGeom prst="rect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cxnSp>
            <p:nvCxnSpPr>
              <p:cNvPr id="32" name="Straight Arrow Connector 31"/>
              <p:cNvCxnSpPr/>
              <p:nvPr/>
            </p:nvCxnSpPr>
            <p:spPr>
              <a:xfrm flipV="1">
                <a:off x="7728202" y="5874838"/>
                <a:ext cx="1468552" cy="10215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Arrow Connector 32"/>
              <p:cNvCxnSpPr/>
              <p:nvPr/>
            </p:nvCxnSpPr>
            <p:spPr>
              <a:xfrm>
                <a:off x="9982200" y="3858697"/>
                <a:ext cx="0" cy="202558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TextBox 34"/>
              <p:cNvSpPr txBox="1"/>
              <p:nvPr/>
            </p:nvSpPr>
            <p:spPr>
              <a:xfrm>
                <a:off x="8115407" y="5604558"/>
                <a:ext cx="729687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b="1" dirty="0" smtClean="0"/>
                  <a:t>2650 mm</a:t>
                </a:r>
                <a:endParaRPr lang="en-US" sz="1100" b="1" dirty="0"/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10025190" y="4667596"/>
                <a:ext cx="736099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b="1" dirty="0" smtClean="0"/>
                  <a:t>1710 mm</a:t>
                </a:r>
                <a:endParaRPr lang="en-US" sz="1100" b="1" dirty="0"/>
              </a:p>
            </p:txBody>
          </p:sp>
          <p:sp>
            <p:nvSpPr>
              <p:cNvPr id="39" name="Rectangle 38"/>
              <p:cNvSpPr/>
              <p:nvPr/>
            </p:nvSpPr>
            <p:spPr>
              <a:xfrm rot="5400000">
                <a:off x="6124968" y="5452069"/>
                <a:ext cx="820253" cy="45719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0" name="Rectangle 39"/>
              <p:cNvSpPr/>
              <p:nvPr/>
            </p:nvSpPr>
            <p:spPr>
              <a:xfrm rot="5400000">
                <a:off x="7275003" y="5452068"/>
                <a:ext cx="820253" cy="45719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6512747" y="4850351"/>
                <a:ext cx="1195754" cy="162141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cxnSp>
        <p:nvCxnSpPr>
          <p:cNvPr id="54" name="Straight Connector 53"/>
          <p:cNvCxnSpPr/>
          <p:nvPr/>
        </p:nvCxnSpPr>
        <p:spPr>
          <a:xfrm>
            <a:off x="6053722" y="3419479"/>
            <a:ext cx="2983979" cy="216433"/>
          </a:xfrm>
          <a:prstGeom prst="line">
            <a:avLst/>
          </a:prstGeom>
          <a:ln w="28575"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>
            <a:endCxn id="30" idx="3"/>
          </p:cNvCxnSpPr>
          <p:nvPr/>
        </p:nvCxnSpPr>
        <p:spPr>
          <a:xfrm flipV="1">
            <a:off x="7593676" y="3676976"/>
            <a:ext cx="1426596" cy="1621214"/>
          </a:xfrm>
          <a:prstGeom prst="line">
            <a:avLst/>
          </a:prstGeom>
          <a:ln w="28575"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2214649" y="3350972"/>
            <a:ext cx="1449961" cy="1030612"/>
          </a:xfrm>
          <a:prstGeom prst="line">
            <a:avLst/>
          </a:prstGeom>
          <a:ln w="28575"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 flipV="1">
            <a:off x="2197220" y="4381585"/>
            <a:ext cx="1451864" cy="1080660"/>
          </a:xfrm>
          <a:prstGeom prst="line">
            <a:avLst/>
          </a:prstGeom>
          <a:ln w="28575"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3117853" y="5280753"/>
            <a:ext cx="199710" cy="4234"/>
          </a:xfrm>
          <a:prstGeom prst="line">
            <a:avLst/>
          </a:prstGeom>
          <a:ln w="28575"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3377444" y="5149948"/>
            <a:ext cx="42832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 smtClean="0"/>
              <a:t>FOV</a:t>
            </a:r>
            <a:endParaRPr lang="en-US" sz="1100" b="1" dirty="0"/>
          </a:p>
        </p:txBody>
      </p:sp>
      <p:cxnSp>
        <p:nvCxnSpPr>
          <p:cNvPr id="72" name="Straight Connector 71"/>
          <p:cNvCxnSpPr/>
          <p:nvPr/>
        </p:nvCxnSpPr>
        <p:spPr>
          <a:xfrm>
            <a:off x="10008609" y="5335544"/>
            <a:ext cx="199710" cy="4234"/>
          </a:xfrm>
          <a:prstGeom prst="line">
            <a:avLst/>
          </a:prstGeom>
          <a:ln w="28575"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/>
          <p:cNvSpPr txBox="1"/>
          <p:nvPr/>
        </p:nvSpPr>
        <p:spPr>
          <a:xfrm>
            <a:off x="10268200" y="5204739"/>
            <a:ext cx="42832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 smtClean="0"/>
              <a:t>FOV</a:t>
            </a:r>
            <a:endParaRPr lang="en-US" sz="1100" b="1" dirty="0"/>
          </a:p>
        </p:txBody>
      </p:sp>
      <p:sp>
        <p:nvSpPr>
          <p:cNvPr id="74" name="TextBox 73"/>
          <p:cNvSpPr txBox="1"/>
          <p:nvPr/>
        </p:nvSpPr>
        <p:spPr>
          <a:xfrm>
            <a:off x="1013625" y="5860965"/>
            <a:ext cx="3341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i="1" dirty="0" smtClean="0"/>
              <a:t>Camera Setup with FOV – Top View</a:t>
            </a:r>
            <a:endParaRPr lang="en-US" sz="1100" b="1" i="1" dirty="0"/>
          </a:p>
        </p:txBody>
      </p:sp>
      <p:sp>
        <p:nvSpPr>
          <p:cNvPr id="75" name="TextBox 74"/>
          <p:cNvSpPr txBox="1"/>
          <p:nvPr/>
        </p:nvSpPr>
        <p:spPr>
          <a:xfrm>
            <a:off x="6053723" y="5853796"/>
            <a:ext cx="466145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i="1" dirty="0" smtClean="0"/>
              <a:t>Camera Setup with FOV – Side View</a:t>
            </a:r>
            <a:endParaRPr lang="en-US" sz="1100" b="1" i="1" dirty="0"/>
          </a:p>
        </p:txBody>
      </p:sp>
      <p:sp>
        <p:nvSpPr>
          <p:cNvPr id="76" name="TextBox 75"/>
          <p:cNvSpPr txBox="1"/>
          <p:nvPr/>
        </p:nvSpPr>
        <p:spPr>
          <a:xfrm>
            <a:off x="6198596" y="2982695"/>
            <a:ext cx="4371710" cy="26161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100" b="1" dirty="0" smtClean="0"/>
              <a:t>Camera Set to 31mm on a 1.6 crop factor to achieve 50mm Focal length</a:t>
            </a:r>
            <a:endParaRPr 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982934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587" y="3797249"/>
            <a:ext cx="2545711" cy="176556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1834" y="3797249"/>
            <a:ext cx="2528786" cy="17655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Step 2: Pre-processing</a:t>
            </a:r>
            <a:endParaRPr lang="en-IN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NCSU / </a:t>
            </a:r>
            <a:r>
              <a:rPr lang="en-US" dirty="0" err="1" smtClean="0"/>
              <a:t>ISyE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E54EA-3A53-4FDE-85B5-2BC8D7B1DC99}" type="slidenum">
              <a:rPr lang="en-US" smtClean="0"/>
              <a:t>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173" y="3797249"/>
            <a:ext cx="2528786" cy="176556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/>
          <a:srcRect t="3498" r="2315" b="4980"/>
          <a:stretch/>
        </p:blipFill>
        <p:spPr>
          <a:xfrm>
            <a:off x="9374495" y="3797250"/>
            <a:ext cx="2514600" cy="176556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51831" y="1000457"/>
            <a:ext cx="11433089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As </a:t>
            </a:r>
            <a:r>
              <a:rPr lang="en-US" dirty="0"/>
              <a:t>a pre-step of table detection, in order to prevent false positives in all </a:t>
            </a:r>
            <a:r>
              <a:rPr lang="en-US" dirty="0" smtClean="0"/>
              <a:t>detection algorithms</a:t>
            </a:r>
            <a:r>
              <a:rPr lang="en-US" dirty="0"/>
              <a:t>, using the first frame all initially white regions are detected and removed</a:t>
            </a:r>
            <a:r>
              <a:rPr lang="en-US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First, all colors are passed to HSV color space which enables working in a </a:t>
            </a:r>
            <a:r>
              <a:rPr lang="en-US" dirty="0" smtClean="0"/>
              <a:t>more continuous </a:t>
            </a:r>
            <a:r>
              <a:rPr lang="en-US" dirty="0"/>
              <a:t>color space, unlike RGB</a:t>
            </a:r>
            <a:r>
              <a:rPr lang="en-US" dirty="0" smtClean="0"/>
              <a:t>.</a:t>
            </a:r>
          </a:p>
          <a:p>
            <a:pPr marL="342900" indent="-342900">
              <a:buFont typeface="+mj-lt"/>
              <a:buAutoNum type="arabicPeriod"/>
            </a:pPr>
            <a:endParaRPr lang="en-US" dirty="0" smtClean="0"/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A series of dilations and erosions were done to eliminate salt and pepper noise the image to only the features that were required.  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Given below are the masks and combinations applied.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85218" y="5643475"/>
            <a:ext cx="22313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i="1" dirty="0" smtClean="0"/>
              <a:t>Initial Frame – No mask</a:t>
            </a:r>
            <a:endParaRPr lang="en-US" sz="1100" b="1" i="1" dirty="0"/>
          </a:p>
        </p:txBody>
      </p:sp>
      <p:sp>
        <p:nvSpPr>
          <p:cNvPr id="13" name="TextBox 12"/>
          <p:cNvSpPr txBox="1"/>
          <p:nvPr/>
        </p:nvSpPr>
        <p:spPr>
          <a:xfrm>
            <a:off x="3497879" y="5643475"/>
            <a:ext cx="22313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i="1" dirty="0" smtClean="0"/>
              <a:t>Frame with mask on Ball applied</a:t>
            </a:r>
            <a:endParaRPr lang="en-US" sz="1100" b="1" i="1" dirty="0"/>
          </a:p>
        </p:txBody>
      </p:sp>
      <p:sp>
        <p:nvSpPr>
          <p:cNvPr id="14" name="Oval 13"/>
          <p:cNvSpPr/>
          <p:nvPr/>
        </p:nvSpPr>
        <p:spPr>
          <a:xfrm>
            <a:off x="4210183" y="4666919"/>
            <a:ext cx="219807" cy="23918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6510540" y="5643475"/>
            <a:ext cx="22313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i="1" dirty="0" smtClean="0"/>
              <a:t>Frame with Mask on table applied</a:t>
            </a:r>
            <a:endParaRPr lang="en-US" sz="1100" b="1" i="1" dirty="0"/>
          </a:p>
        </p:txBody>
      </p:sp>
      <p:sp>
        <p:nvSpPr>
          <p:cNvPr id="16" name="TextBox 15"/>
          <p:cNvSpPr txBox="1"/>
          <p:nvPr/>
        </p:nvSpPr>
        <p:spPr>
          <a:xfrm>
            <a:off x="9523201" y="5643475"/>
            <a:ext cx="223137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i="1" dirty="0" smtClean="0"/>
              <a:t>Combined representation of table and masked image</a:t>
            </a:r>
            <a:endParaRPr lang="en-US" sz="1100" b="1" i="1" dirty="0"/>
          </a:p>
        </p:txBody>
      </p:sp>
    </p:spTree>
    <p:extLst>
      <p:ext uri="{BB962C8B-B14F-4D97-AF65-F5344CB8AC3E}">
        <p14:creationId xmlns:p14="http://schemas.microsoft.com/office/powerpoint/2010/main" val="1469612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3: Detecting the Ball 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NCSU / </a:t>
            </a:r>
            <a:r>
              <a:rPr lang="en-US" dirty="0" err="1" smtClean="0"/>
              <a:t>ISyE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E54EA-3A53-4FDE-85B5-2BC8D7B1DC99}" type="slidenum">
              <a:rPr lang="en-US" smtClean="0"/>
              <a:t>6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51831" y="957917"/>
            <a:ext cx="1143308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To detect the ball effectively, once the mask had been applied on the ball the following procedure is followed: 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51831" y="1275019"/>
            <a:ext cx="11148507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Detect all contours on the </a:t>
            </a:r>
            <a:r>
              <a:rPr lang="en-US" dirty="0" smtClean="0"/>
              <a:t>mask </a:t>
            </a:r>
            <a:r>
              <a:rPr lang="en-US" sz="1600" dirty="0" smtClean="0">
                <a:solidFill>
                  <a:srgbClr val="002060"/>
                </a:solidFill>
              </a:rPr>
              <a:t>[</a:t>
            </a:r>
            <a:r>
              <a:rPr lang="en-US" sz="1600" i="1" dirty="0" smtClean="0">
                <a:solidFill>
                  <a:srgbClr val="002060"/>
                </a:solidFill>
              </a:rPr>
              <a:t>Use cv2.findContours()</a:t>
            </a:r>
            <a:r>
              <a:rPr lang="en-US" sz="1600" dirty="0" smtClean="0">
                <a:solidFill>
                  <a:srgbClr val="002060"/>
                </a:solidFill>
              </a:rPr>
              <a:t>]</a:t>
            </a:r>
            <a:endParaRPr lang="en-US" sz="1600" i="1" dirty="0" smtClean="0">
              <a:solidFill>
                <a:srgbClr val="002060"/>
              </a:solidFill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If any contours are found, Find the centroid of the contour </a:t>
            </a:r>
            <a:r>
              <a:rPr lang="en-US" dirty="0" smtClean="0"/>
              <a:t>area. </a:t>
            </a:r>
            <a:r>
              <a:rPr lang="en-US" sz="1600" dirty="0">
                <a:solidFill>
                  <a:srgbClr val="002060"/>
                </a:solidFill>
              </a:rPr>
              <a:t>[</a:t>
            </a:r>
            <a:r>
              <a:rPr lang="en-US" sz="1600" i="1" dirty="0">
                <a:solidFill>
                  <a:srgbClr val="002060"/>
                </a:solidFill>
              </a:rPr>
              <a:t>Use cv2.moments</a:t>
            </a:r>
            <a:r>
              <a:rPr lang="en-US" sz="1600" i="1" dirty="0" smtClean="0">
                <a:solidFill>
                  <a:srgbClr val="002060"/>
                </a:solidFill>
              </a:rPr>
              <a:t>() and calculate</a:t>
            </a:r>
            <a:r>
              <a:rPr lang="en-US" sz="1600" dirty="0" smtClean="0">
                <a:solidFill>
                  <a:srgbClr val="002060"/>
                </a:solidFill>
              </a:rPr>
              <a:t>]</a:t>
            </a:r>
            <a:endParaRPr lang="en-US" sz="1600" dirty="0" smtClean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Write the coordinate to a list to maintain the history </a:t>
            </a:r>
            <a:endParaRPr lang="en-US" dirty="0" smtClean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 smtClean="0"/>
              <a:t>To </a:t>
            </a:r>
            <a:r>
              <a:rPr lang="en-US" dirty="0"/>
              <a:t>avoid False positives </a:t>
            </a:r>
            <a:r>
              <a:rPr lang="en-US" dirty="0" smtClean="0"/>
              <a:t>define the minimum radius rule </a:t>
            </a:r>
            <a:r>
              <a:rPr lang="en-US" sz="1600" dirty="0" smtClean="0">
                <a:solidFill>
                  <a:srgbClr val="002060"/>
                </a:solidFill>
              </a:rPr>
              <a:t>[</a:t>
            </a:r>
            <a:r>
              <a:rPr lang="en-US" sz="1600" i="1" dirty="0" smtClean="0">
                <a:solidFill>
                  <a:srgbClr val="002060"/>
                </a:solidFill>
              </a:rPr>
              <a:t>example. </a:t>
            </a:r>
            <a:r>
              <a:rPr lang="en-US" sz="1600" b="1" i="1" dirty="0" smtClean="0">
                <a:solidFill>
                  <a:srgbClr val="FF0000"/>
                </a:solidFill>
              </a:rPr>
              <a:t>If radius &gt; 2</a:t>
            </a:r>
            <a:r>
              <a:rPr lang="en-US" sz="1600" dirty="0" smtClean="0">
                <a:solidFill>
                  <a:srgbClr val="002060"/>
                </a:solidFill>
              </a:rPr>
              <a:t>]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D</a:t>
            </a:r>
            <a:r>
              <a:rPr lang="en-US" dirty="0" smtClean="0"/>
              <a:t>isplay the center and the trail on the frame </a:t>
            </a:r>
            <a:r>
              <a:rPr lang="en-US" sz="1600" dirty="0">
                <a:solidFill>
                  <a:srgbClr val="002060"/>
                </a:solidFill>
              </a:rPr>
              <a:t>[</a:t>
            </a:r>
            <a:r>
              <a:rPr lang="en-US" sz="1600" i="1" dirty="0">
                <a:solidFill>
                  <a:srgbClr val="002060"/>
                </a:solidFill>
              </a:rPr>
              <a:t>Use cv2.line () and </a:t>
            </a:r>
            <a:r>
              <a:rPr lang="en-US" sz="1600" i="1" dirty="0" smtClean="0">
                <a:solidFill>
                  <a:srgbClr val="002060"/>
                </a:solidFill>
              </a:rPr>
              <a:t>cv2.minEnclosingCircle() using the coordinates in step3 </a:t>
            </a:r>
            <a:r>
              <a:rPr lang="en-US" sz="1600" dirty="0" smtClean="0">
                <a:solidFill>
                  <a:srgbClr val="002060"/>
                </a:solidFill>
              </a:rPr>
              <a:t>]</a:t>
            </a:r>
            <a:endParaRPr lang="en-US" sz="16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/>
          <a:srcRect l="485" t="3091" r="2515" b="4627"/>
          <a:stretch/>
        </p:blipFill>
        <p:spPr>
          <a:xfrm>
            <a:off x="434142" y="3650780"/>
            <a:ext cx="5491942" cy="270557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TextBox 12"/>
          <p:cNvSpPr txBox="1"/>
          <p:nvPr/>
        </p:nvSpPr>
        <p:spPr>
          <a:xfrm>
            <a:off x="6098931" y="3908946"/>
            <a:ext cx="5612720" cy="203132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The following components are visible in the adjacent image. 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 smtClean="0"/>
              <a:t>Red Spot – Center of the ball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 smtClean="0"/>
              <a:t>Yellow Circle – Ball encircled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 smtClean="0"/>
              <a:t>Green Trail – Path of the ball 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The ball coordinates are also written to a list for evaluation of bounce.  </a:t>
            </a:r>
          </a:p>
        </p:txBody>
      </p:sp>
    </p:spTree>
    <p:extLst>
      <p:ext uri="{BB962C8B-B14F-4D97-AF65-F5344CB8AC3E}">
        <p14:creationId xmlns:p14="http://schemas.microsoft.com/office/powerpoint/2010/main" val="3931242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4 – Detecting Bounces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NCSU / </a:t>
            </a:r>
            <a:r>
              <a:rPr lang="en-US" dirty="0" err="1" smtClean="0"/>
              <a:t>ISyE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E54EA-3A53-4FDE-85B5-2BC8D7B1DC99}" type="slidenum">
              <a:rPr lang="en-US" smtClean="0"/>
              <a:t>7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51831" y="957917"/>
            <a:ext cx="11433089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A bounce is an event that occurs on the table.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If we assume that the ball follows a parabolic path, the bounce is also the instance where two parabolas intersect (</a:t>
            </a:r>
            <a:r>
              <a:rPr lang="en-US" dirty="0" err="1" smtClean="0"/>
              <a:t>i.e</a:t>
            </a:r>
            <a:r>
              <a:rPr lang="en-US" dirty="0" smtClean="0"/>
              <a:t>) the common solution.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The following steps are followed to detect a bounce: 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 smtClean="0"/>
              <a:t>A parabola is fit to the points detected in real-time using an extrapolation (At least 3 points required)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 smtClean="0"/>
              <a:t>If any point does not fit </a:t>
            </a:r>
            <a:r>
              <a:rPr lang="en-US" dirty="0" smtClean="0"/>
              <a:t>(Quadratic residue is high) the </a:t>
            </a:r>
            <a:r>
              <a:rPr lang="en-US" dirty="0" smtClean="0"/>
              <a:t>equation - ignore it as false positive for the first instance. 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 smtClean="0"/>
              <a:t>If more than one point fails to fit the equation in succession, fit a new parabola with last 3 points. (n, n-1, n-2) 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 smtClean="0"/>
              <a:t>If we are able to fit a parabola, consider (n-2) as the bounce pixel.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32134" t="46798" r="43723" b="23903"/>
          <a:stretch/>
        </p:blipFill>
        <p:spPr>
          <a:xfrm>
            <a:off x="1154578" y="4516581"/>
            <a:ext cx="2964839" cy="186308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Oval 8"/>
          <p:cNvSpPr/>
          <p:nvPr/>
        </p:nvSpPr>
        <p:spPr>
          <a:xfrm>
            <a:off x="2536331" y="5841536"/>
            <a:ext cx="142215" cy="152864"/>
          </a:xfrm>
          <a:prstGeom prst="ellipse">
            <a:avLst/>
          </a:prstGeom>
          <a:solidFill>
            <a:srgbClr val="FF00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>
            <a:stCxn id="9" idx="6"/>
          </p:cNvCxnSpPr>
          <p:nvPr/>
        </p:nvCxnSpPr>
        <p:spPr>
          <a:xfrm>
            <a:off x="2678546" y="5917968"/>
            <a:ext cx="219825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144655" y="5698836"/>
            <a:ext cx="23737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>
                <a:solidFill>
                  <a:srgbClr val="FF0000"/>
                </a:solidFill>
              </a:rPr>
              <a:t>Detected Bounce point</a:t>
            </a:r>
            <a:endParaRPr lang="en-IN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69580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Discussion of Results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NCSU / ISyE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E54EA-3A53-4FDE-85B5-2BC8D7B1DC99}" type="slidenum">
              <a:rPr lang="en-US" smtClean="0"/>
              <a:t>8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831" y="1671670"/>
            <a:ext cx="5676900" cy="11525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Rectangle 6"/>
          <p:cNvSpPr/>
          <p:nvPr/>
        </p:nvSpPr>
        <p:spPr>
          <a:xfrm>
            <a:off x="351831" y="957917"/>
            <a:ext cx="1143308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The Ball and Bounce detection were tested on different frame rates and camera resolutions in a DOE to evaluate effectiveness. 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590068" y="2824195"/>
            <a:ext cx="32004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i="1" dirty="0" smtClean="0">
                <a:solidFill>
                  <a:srgbClr val="FF0000"/>
                </a:solidFill>
              </a:rPr>
              <a:t>Resolution: 4K |Frame Rate: 30fps</a:t>
            </a:r>
            <a:endParaRPr lang="en-US" sz="1400" b="1" i="1" dirty="0">
              <a:solidFill>
                <a:srgbClr val="FF0000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023" y="1671669"/>
            <a:ext cx="5676900" cy="11525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Box 9"/>
          <p:cNvSpPr txBox="1"/>
          <p:nvPr/>
        </p:nvSpPr>
        <p:spPr>
          <a:xfrm>
            <a:off x="7396005" y="2824195"/>
            <a:ext cx="37915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i="1" dirty="0" smtClean="0">
                <a:solidFill>
                  <a:srgbClr val="FF0000"/>
                </a:solidFill>
              </a:rPr>
              <a:t>Resolution: 1920 x 1080 |Frame Rate: 30fps</a:t>
            </a:r>
            <a:endParaRPr lang="en-US" sz="1400" b="1" i="1" dirty="0">
              <a:solidFill>
                <a:srgbClr val="FF0000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831" y="3283858"/>
            <a:ext cx="5676900" cy="11525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TextBox 11"/>
          <p:cNvSpPr txBox="1"/>
          <p:nvPr/>
        </p:nvSpPr>
        <p:spPr>
          <a:xfrm>
            <a:off x="1173383" y="4441334"/>
            <a:ext cx="37915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i="1" dirty="0" smtClean="0">
                <a:solidFill>
                  <a:srgbClr val="FF0000"/>
                </a:solidFill>
              </a:rPr>
              <a:t>Resolution: 1920 x 1080 |Frame Rate: 60fps</a:t>
            </a:r>
            <a:endParaRPr lang="en-US" sz="1400" b="1" i="1" dirty="0">
              <a:solidFill>
                <a:srgbClr val="FF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4023" y="3288809"/>
            <a:ext cx="5676900" cy="11525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TextBox 12"/>
          <p:cNvSpPr txBox="1"/>
          <p:nvPr/>
        </p:nvSpPr>
        <p:spPr>
          <a:xfrm>
            <a:off x="7266703" y="4441334"/>
            <a:ext cx="37915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i="1" dirty="0" smtClean="0">
                <a:solidFill>
                  <a:srgbClr val="FF0000"/>
                </a:solidFill>
              </a:rPr>
              <a:t>Resolution: 1920 x 1080 |Frame Rate: </a:t>
            </a:r>
            <a:r>
              <a:rPr lang="en-US" sz="1400" b="1" i="1" dirty="0" smtClean="0">
                <a:solidFill>
                  <a:srgbClr val="FF0000"/>
                </a:solidFill>
              </a:rPr>
              <a:t>120fps</a:t>
            </a:r>
            <a:endParaRPr lang="en-US" sz="1400" b="1" i="1" dirty="0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428253" y="6113556"/>
            <a:ext cx="37915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i="1" dirty="0" smtClean="0">
                <a:solidFill>
                  <a:srgbClr val="FF0000"/>
                </a:solidFill>
              </a:rPr>
              <a:t>Resolution: </a:t>
            </a:r>
            <a:r>
              <a:rPr lang="en-US" sz="1400" b="1" i="1" dirty="0" smtClean="0">
                <a:solidFill>
                  <a:srgbClr val="FF0000"/>
                </a:solidFill>
              </a:rPr>
              <a:t>1280 </a:t>
            </a:r>
            <a:r>
              <a:rPr lang="en-US" sz="1400" b="1" i="1" dirty="0" smtClean="0">
                <a:solidFill>
                  <a:srgbClr val="FF0000"/>
                </a:solidFill>
              </a:rPr>
              <a:t>x </a:t>
            </a:r>
            <a:r>
              <a:rPr lang="en-US" sz="1400" b="1" i="1" dirty="0" smtClean="0">
                <a:solidFill>
                  <a:srgbClr val="FF0000"/>
                </a:solidFill>
              </a:rPr>
              <a:t>720 </a:t>
            </a:r>
            <a:r>
              <a:rPr lang="en-US" sz="1400" b="1" i="1" dirty="0" smtClean="0">
                <a:solidFill>
                  <a:srgbClr val="FF0000"/>
                </a:solidFill>
              </a:rPr>
              <a:t>|Frame Rate: </a:t>
            </a:r>
            <a:r>
              <a:rPr lang="en-US" sz="1400" b="1" i="1" dirty="0" smtClean="0">
                <a:solidFill>
                  <a:srgbClr val="FF0000"/>
                </a:solidFill>
              </a:rPr>
              <a:t>240fps</a:t>
            </a:r>
            <a:endParaRPr lang="en-US" sz="1400" b="1" i="1" dirty="0">
              <a:solidFill>
                <a:srgbClr val="FF0000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57550" y="4909988"/>
            <a:ext cx="5676900" cy="11525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" name="Rectangle 16"/>
          <p:cNvSpPr/>
          <p:nvPr/>
        </p:nvSpPr>
        <p:spPr>
          <a:xfrm>
            <a:off x="7758544" y="4800154"/>
            <a:ext cx="1212850" cy="1351264"/>
          </a:xfrm>
          <a:prstGeom prst="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335854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Challenges To Execution</a:t>
            </a:r>
            <a:endParaRPr lang="en-IN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NCSU / ISyE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E54EA-3A53-4FDE-85B5-2BC8D7B1DC99}" type="slidenum">
              <a:rPr lang="en-US" smtClean="0"/>
              <a:t>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68593" t="53552" r="5176" b="15091"/>
          <a:stretch/>
        </p:blipFill>
        <p:spPr>
          <a:xfrm>
            <a:off x="4284415" y="4431216"/>
            <a:ext cx="2608289" cy="175384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57240" t="51784" r="15055" b="17324"/>
          <a:stretch/>
        </p:blipFill>
        <p:spPr>
          <a:xfrm>
            <a:off x="7462178" y="4384781"/>
            <a:ext cx="2652833" cy="1753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0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1490</TotalTime>
  <Words>832</Words>
  <Application>Microsoft Office PowerPoint</Application>
  <PresentationFormat>Widescreen</PresentationFormat>
  <Paragraphs>101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Calibri</vt:lpstr>
      <vt:lpstr>Calibri Light</vt:lpstr>
      <vt:lpstr>DIN</vt:lpstr>
      <vt:lpstr>Times New Roman</vt:lpstr>
      <vt:lpstr>Office Theme</vt:lpstr>
      <vt:lpstr>PowerPoint Presentation</vt:lpstr>
      <vt:lpstr>Introduction to Sports Analytics</vt:lpstr>
      <vt:lpstr>Objectives and Challenges</vt:lpstr>
      <vt:lpstr>Methodology – Step 1: Capturing Video</vt:lpstr>
      <vt:lpstr>Step 2: Pre-processing</vt:lpstr>
      <vt:lpstr>Step 3: Detecting the Ball </vt:lpstr>
      <vt:lpstr>Step 4 – Detecting Bounces</vt:lpstr>
      <vt:lpstr>Discussion of Results</vt:lpstr>
      <vt:lpstr>Challenges To Execution</vt:lpstr>
      <vt:lpstr>Future Work and Possibilities</vt:lpstr>
      <vt:lpstr>Similar work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Ashwin Ramachandran</dc:creator>
  <cp:lastModifiedBy>ASHWIN RAM</cp:lastModifiedBy>
  <cp:revision>307</cp:revision>
  <dcterms:created xsi:type="dcterms:W3CDTF">2019-11-20T05:12:09Z</dcterms:created>
  <dcterms:modified xsi:type="dcterms:W3CDTF">2021-04-20T04:09:42Z</dcterms:modified>
</cp:coreProperties>
</file>